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itch" id="{39c54a97-d877-76b4-6bd9-fa5894ec4704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have 3 to 5 minutes. Say the one-line promise out loud in the first 10 seconds.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number and one story. Skip the history of the problem.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Show, don't list: one good screenshot and three features in plain words.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Rehearse the demo at least twice. Know exactly which buttons you will press. Never demo a feature you have not tested.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Name the real stack. One honest sentence about a hard problem shows more skill than a crowded diagram.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Measured numbers beat promises. If you only have estimates, label them as estimates.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 with a clear ask. It makes it easy for a judge or sponsor to help after the event.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Leave this slide up during questions so judges can note your links.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4 Title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502920"/>
            <a:ext cx="804672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200" b="1" spc="200" kern="0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1143000"/>
            <a:ext cx="804672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6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2606040"/>
            <a:ext cx="804672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4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  <p:sp>
        <p:nvSpPr>
          <p:cNvPr id="5" name="Text 0"/>
          <p:cNvSpPr/>
          <p:nvPr/>
        </p:nvSpPr>
        <p:spPr>
          <a:xfrm>
            <a:off x="548640" y="466344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3"/>
                </a:solidFill>
              </a:rPr>
              <a:t>Free template from Hack4Hack · hack4hack.com/guides/hackathon-ppt-template (delete this line)</a:t>
            </a:r>
            <a:endParaRPr lang="en-US" sz="9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4 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143000" y="320040"/>
            <a:ext cx="75438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4 Section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463040"/>
            <a:ext cx="804672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468880"/>
            <a:ext cx="8046720" cy="16459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chemeClr val="accent4"/>
                </a:solidFill>
              </a:defRPr>
            </a:lvl1pPr>
          </a:lstStyle>
          <a:p>
            <a:pPr algn="l" indent="0" marL="0">
              <a:buNone/>
            </a:pP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502920"/>
            <a:ext cx="8046720" cy="36576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HACKATHON NAME · FINAL ROUND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1143000"/>
            <a:ext cx="804672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Project name</a:t>
            </a:r>
            <a:endParaRPr lang="en-US" sz="36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260604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The one-line promise: what it does, for whom</a:t>
            </a:r>
            <a:endParaRPr lang="en-US" sz="1800" dirty="0"/>
          </a:p>
        </p:txBody>
      </p:sp>
      <p:sp>
        <p:nvSpPr>
          <p:cNvPr id="5" name="Team field"/>
          <p:cNvSpPr txBox="1"/>
          <p:nvPr/>
        </p:nvSpPr>
        <p:spPr>
          <a:xfrm>
            <a:off x="548640" y="3520440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Team  </a:t>
            </a:r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Team name</a:t>
            </a:r>
            <a:endParaRPr lang="en-US" sz="1100" dirty="0"/>
          </a:p>
        </p:txBody>
      </p:sp>
      <p:sp>
        <p:nvSpPr>
          <p:cNvPr id="6" name="Members field"/>
          <p:cNvSpPr txBox="1"/>
          <p:nvPr/>
        </p:nvSpPr>
        <p:spPr>
          <a:xfrm>
            <a:off x="3246120" y="3520440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Members  </a:t>
            </a:r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Name · Name · Name</a:t>
            </a:r>
            <a:endParaRPr lang="en-US" sz="1100" dirty="0"/>
          </a:p>
        </p:txBody>
      </p:sp>
      <p:sp>
        <p:nvSpPr>
          <p:cNvPr id="7" name="Track field"/>
          <p:cNvSpPr txBox="1"/>
          <p:nvPr/>
        </p:nvSpPr>
        <p:spPr>
          <a:xfrm>
            <a:off x="5943600" y="3520440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Track  </a:t>
            </a:r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Track or problem statement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143000" y="32004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The problem</a:t>
            </a:r>
            <a:endParaRPr lang="en-US" sz="2600" dirty="0"/>
          </a:p>
        </p:txBody>
      </p:sp>
      <p:sp>
        <p:nvSpPr>
          <p:cNvPr id="3" name="Step number"/>
          <p:cNvSpPr/>
          <p:nvPr/>
        </p:nvSpPr>
        <p:spPr>
          <a:xfrm>
            <a:off x="457200" y="429768"/>
            <a:ext cx="530352" cy="329184"/>
          </a:xfrm>
          <a:prstGeom prst="roundRect">
            <a:avLst>
              <a:gd name="adj" fmla="val 22222"/>
            </a:avLst>
          </a:prstGeom>
          <a:solidFill>
            <a:schemeClr val="accent1"/>
          </a:solidFill>
          <a:ln/>
        </p:spPr>
      </p:sp>
      <p:sp>
        <p:nvSpPr>
          <p:cNvPr id="4" name="Step number text"/>
          <p:cNvSpPr txBox="1"/>
          <p:nvPr/>
        </p:nvSpPr>
        <p:spPr>
          <a:xfrm>
            <a:off x="457200" y="429768"/>
            <a:ext cx="53035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01</a:t>
            </a:r>
            <a:endParaRPr lang="en-US" sz="1300" dirty="0"/>
          </a:p>
        </p:txBody>
      </p:sp>
      <p:sp>
        <p:nvSpPr>
          <p:cNvPr id="5" name="Problem stat value"/>
          <p:cNvSpPr txBox="1"/>
          <p:nvPr/>
        </p:nvSpPr>
        <p:spPr>
          <a:xfrm>
            <a:off x="457200" y="1097280"/>
            <a:ext cx="3840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chemeClr val="tx1"/>
                </a:solidFill>
              </a:rPr>
              <a:t>1 in 3</a:t>
            </a:r>
            <a:endParaRPr lang="en-US" sz="4000" dirty="0"/>
          </a:p>
        </p:txBody>
      </p:sp>
      <p:sp>
        <p:nvSpPr>
          <p:cNvPr id="6" name="Problem stat label"/>
          <p:cNvSpPr txBox="1"/>
          <p:nvPr/>
        </p:nvSpPr>
        <p:spPr>
          <a:xfrm>
            <a:off x="457200" y="192024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3"/>
                </a:solidFill>
              </a:rPr>
              <a:t>Replace with the single most striking number about the problem, and its source</a:t>
            </a:r>
            <a:endParaRPr lang="en-US" sz="1200" dirty="0"/>
          </a:p>
        </p:txBody>
      </p:sp>
      <p:sp>
        <p:nvSpPr>
          <p:cNvPr id="7" name="Story card"/>
          <p:cNvSpPr/>
          <p:nvPr/>
        </p:nvSpPr>
        <p:spPr>
          <a:xfrm>
            <a:off x="4663440" y="1097280"/>
            <a:ext cx="4023360" cy="3108960"/>
          </a:xfrm>
          <a:prstGeom prst="roundRect">
            <a:avLst>
              <a:gd name="adj" fmla="val 2941"/>
            </a:avLst>
          </a:prstGeom>
          <a:solidFill>
            <a:schemeClr val="tx1"/>
          </a:solidFill>
          <a:ln/>
        </p:spPr>
      </p:sp>
      <p:sp>
        <p:nvSpPr>
          <p:cNvPr id="8" name="Story label"/>
          <p:cNvSpPr txBox="1"/>
          <p:nvPr/>
        </p:nvSpPr>
        <p:spPr>
          <a:xfrm>
            <a:off x="4846320" y="1234440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A real person</a:t>
            </a:r>
            <a:endParaRPr lang="en-US" sz="1200" dirty="0"/>
          </a:p>
        </p:txBody>
      </p:sp>
      <p:sp>
        <p:nvSpPr>
          <p:cNvPr id="9" name="Story text"/>
          <p:cNvSpPr txBox="1"/>
          <p:nvPr/>
        </p:nvSpPr>
        <p:spPr>
          <a:xfrm>
            <a:off x="4846320" y="1572768"/>
            <a:ext cx="3657600" cy="2496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4"/>
                </a:solidFill>
              </a:rPr>
              <a:t>Tell the problem through one person: who they are, what happens to them today and what it costs them. Keep it to three lines.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143000" y="32004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What we built</a:t>
            </a:r>
            <a:endParaRPr lang="en-US" sz="2600" dirty="0"/>
          </a:p>
        </p:txBody>
      </p:sp>
      <p:sp>
        <p:nvSpPr>
          <p:cNvPr id="3" name="Step number"/>
          <p:cNvSpPr/>
          <p:nvPr/>
        </p:nvSpPr>
        <p:spPr>
          <a:xfrm>
            <a:off x="457200" y="429768"/>
            <a:ext cx="530352" cy="329184"/>
          </a:xfrm>
          <a:prstGeom prst="roundRect">
            <a:avLst>
              <a:gd name="adj" fmla="val 22222"/>
            </a:avLst>
          </a:prstGeom>
          <a:solidFill>
            <a:schemeClr val="accent1"/>
          </a:solidFill>
          <a:ln/>
        </p:spPr>
      </p:sp>
      <p:sp>
        <p:nvSpPr>
          <p:cNvPr id="4" name="Step number text"/>
          <p:cNvSpPr txBox="1"/>
          <p:nvPr/>
        </p:nvSpPr>
        <p:spPr>
          <a:xfrm>
            <a:off x="457200" y="429768"/>
            <a:ext cx="53035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02</a:t>
            </a:r>
            <a:endParaRPr lang="en-US" sz="1300" dirty="0"/>
          </a:p>
        </p:txBody>
      </p:sp>
      <p:sp>
        <p:nvSpPr>
          <p:cNvPr id="5" name="Screenshot frame"/>
          <p:cNvSpPr/>
          <p:nvPr/>
        </p:nvSpPr>
        <p:spPr>
          <a:xfrm>
            <a:off x="457200" y="1097280"/>
            <a:ext cx="4937760" cy="3154680"/>
          </a:xfrm>
          <a:prstGeom prst="roundRect">
            <a:avLst>
              <a:gd name="adj" fmla="val 2899"/>
            </a:avLst>
          </a:prstGeom>
          <a:solidFill>
            <a:schemeClr val="bg2"/>
          </a:solidFill>
          <a:ln w="12700">
            <a:solidFill>
              <a:schemeClr val="accent4"/>
            </a:solidFill>
            <a:prstDash val="dash"/>
          </a:ln>
        </p:spPr>
      </p:sp>
      <p:sp>
        <p:nvSpPr>
          <p:cNvPr id="6" name="Screenshot hint"/>
          <p:cNvSpPr txBox="1"/>
          <p:nvPr/>
        </p:nvSpPr>
        <p:spPr>
          <a:xfrm>
            <a:off x="457200" y="237744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accent3"/>
                </a:solidFill>
              </a:rPr>
              <a:t>Paste a screenshot of your product here</a:t>
            </a:r>
            <a:endParaRPr lang="en-US" sz="1300" dirty="0"/>
          </a:p>
        </p:txBody>
      </p:sp>
      <p:sp>
        <p:nvSpPr>
          <p:cNvPr id="7" name="Built 1 circle"/>
          <p:cNvSpPr/>
          <p:nvPr/>
        </p:nvSpPr>
        <p:spPr>
          <a:xfrm>
            <a:off x="5715000" y="118872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8" name="Built 1 circle text"/>
          <p:cNvSpPr txBox="1"/>
          <p:nvPr/>
        </p:nvSpPr>
        <p:spPr>
          <a:xfrm>
            <a:off x="5715000" y="11887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1</a:t>
            </a:r>
            <a:endParaRPr lang="en-US" sz="1400" dirty="0"/>
          </a:p>
        </p:txBody>
      </p:sp>
      <p:sp>
        <p:nvSpPr>
          <p:cNvPr id="9" name="Built 1 text"/>
          <p:cNvSpPr txBox="1"/>
          <p:nvPr/>
        </p:nvSpPr>
        <p:spPr>
          <a:xfrm>
            <a:off x="6309360" y="1143000"/>
            <a:ext cx="2377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Feature that matters most
</a:t>
            </a:r>
            <a:pPr indent="0" marL="0">
              <a:buNone/>
            </a:pPr>
            <a:r>
              <a:rPr lang="en-US" sz="1200" dirty="0">
                <a:solidFill>
                  <a:schemeClr val="accent3"/>
                </a:solidFill>
              </a:rPr>
              <a:t>What the user can do with it</a:t>
            </a:r>
            <a:endParaRPr lang="en-US" sz="1400" dirty="0"/>
          </a:p>
        </p:txBody>
      </p:sp>
      <p:sp>
        <p:nvSpPr>
          <p:cNvPr id="10" name="Built 2 circle"/>
          <p:cNvSpPr/>
          <p:nvPr/>
        </p:nvSpPr>
        <p:spPr>
          <a:xfrm>
            <a:off x="5715000" y="21945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1" name="Built 2 circle text"/>
          <p:cNvSpPr txBox="1"/>
          <p:nvPr/>
        </p:nvSpPr>
        <p:spPr>
          <a:xfrm>
            <a:off x="5715000" y="21945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2</a:t>
            </a:r>
            <a:endParaRPr lang="en-US" sz="1400" dirty="0"/>
          </a:p>
        </p:txBody>
      </p:sp>
      <p:sp>
        <p:nvSpPr>
          <p:cNvPr id="12" name="Built 2 text"/>
          <p:cNvSpPr txBox="1"/>
          <p:nvPr/>
        </p:nvSpPr>
        <p:spPr>
          <a:xfrm>
            <a:off x="6309360" y="2148840"/>
            <a:ext cx="2377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Second feature
</a:t>
            </a:r>
            <a:pPr indent="0" marL="0">
              <a:buNone/>
            </a:pPr>
            <a:r>
              <a:rPr lang="en-US" sz="1200" dirty="0">
                <a:solidFill>
                  <a:schemeClr val="accent3"/>
                </a:solidFill>
              </a:rPr>
              <a:t>What the user can do with it</a:t>
            </a:r>
            <a:endParaRPr lang="en-US" sz="1400" dirty="0"/>
          </a:p>
        </p:txBody>
      </p:sp>
      <p:sp>
        <p:nvSpPr>
          <p:cNvPr id="13" name="Built 3 circle"/>
          <p:cNvSpPr/>
          <p:nvPr/>
        </p:nvSpPr>
        <p:spPr>
          <a:xfrm>
            <a:off x="5715000" y="320040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4" name="Built 3 circle text"/>
          <p:cNvSpPr txBox="1"/>
          <p:nvPr/>
        </p:nvSpPr>
        <p:spPr>
          <a:xfrm>
            <a:off x="5715000" y="3200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3</a:t>
            </a:r>
            <a:endParaRPr lang="en-US" sz="1400" dirty="0"/>
          </a:p>
        </p:txBody>
      </p:sp>
      <p:sp>
        <p:nvSpPr>
          <p:cNvPr id="15" name="Built 3 text"/>
          <p:cNvSpPr txBox="1"/>
          <p:nvPr/>
        </p:nvSpPr>
        <p:spPr>
          <a:xfrm>
            <a:off x="6309360" y="3154680"/>
            <a:ext cx="2377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Third feature
</a:t>
            </a:r>
            <a:pPr indent="0" marL="0">
              <a:buNone/>
            </a:pPr>
            <a:r>
              <a:rPr lang="en-US" sz="1200" dirty="0">
                <a:solidFill>
                  <a:schemeClr val="accent3"/>
                </a:solidFill>
              </a:rPr>
              <a:t>What the user can do with it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46304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Live demo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468880"/>
            <a:ext cx="8046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Show one complete user journey, start to finish</a:t>
            </a:r>
            <a:endParaRPr lang="en-US" sz="1600" dirty="0"/>
          </a:p>
          <a:p>
            <a:pPr algn="l" marL="342900" indent="-342900"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Use real or realistic data, not "test test"</a:t>
            </a:r>
            <a:endParaRPr lang="en-US" sz="1600" dirty="0"/>
          </a:p>
          <a:p>
            <a:pPr algn="l" marL="342900" indent="-342900"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Keep a recorded video ready in case the Wi-Fi fails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143000" y="32004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How it works</a:t>
            </a:r>
            <a:endParaRPr lang="en-US" sz="2600" dirty="0"/>
          </a:p>
        </p:txBody>
      </p:sp>
      <p:sp>
        <p:nvSpPr>
          <p:cNvPr id="3" name="Step number"/>
          <p:cNvSpPr/>
          <p:nvPr/>
        </p:nvSpPr>
        <p:spPr>
          <a:xfrm>
            <a:off x="457200" y="429768"/>
            <a:ext cx="530352" cy="329184"/>
          </a:xfrm>
          <a:prstGeom prst="roundRect">
            <a:avLst>
              <a:gd name="adj" fmla="val 22222"/>
            </a:avLst>
          </a:prstGeom>
          <a:solidFill>
            <a:schemeClr val="accent1"/>
          </a:solidFill>
          <a:ln/>
        </p:spPr>
      </p:sp>
      <p:sp>
        <p:nvSpPr>
          <p:cNvPr id="4" name="Step number text"/>
          <p:cNvSpPr txBox="1"/>
          <p:nvPr/>
        </p:nvSpPr>
        <p:spPr>
          <a:xfrm>
            <a:off x="457200" y="429768"/>
            <a:ext cx="53035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04</a:t>
            </a:r>
            <a:endParaRPr lang="en-US" sz="1300" dirty="0"/>
          </a:p>
        </p:txBody>
      </p:sp>
      <p:sp>
        <p:nvSpPr>
          <p:cNvPr id="5" name="Part 1 card"/>
          <p:cNvSpPr/>
          <p:nvPr/>
        </p:nvSpPr>
        <p:spPr>
          <a:xfrm>
            <a:off x="457200" y="1188720"/>
            <a:ext cx="1783080" cy="1371600"/>
          </a:xfrm>
          <a:prstGeom prst="roundRect">
            <a:avLst>
              <a:gd name="adj" fmla="val 6667"/>
            </a:avLst>
          </a:prstGeom>
          <a:solidFill>
            <a:schemeClr val="bg2"/>
          </a:solidFill>
          <a:ln/>
        </p:spPr>
      </p:sp>
      <p:sp>
        <p:nvSpPr>
          <p:cNvPr id="6" name="Part 1 label"/>
          <p:cNvSpPr txBox="1"/>
          <p:nvPr/>
        </p:nvSpPr>
        <p:spPr>
          <a:xfrm>
            <a:off x="640080" y="1325880"/>
            <a:ext cx="1417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Client</a:t>
            </a:r>
            <a:endParaRPr lang="en-US" sz="1200" dirty="0"/>
          </a:p>
        </p:txBody>
      </p:sp>
      <p:sp>
        <p:nvSpPr>
          <p:cNvPr id="7" name="Part 1 text"/>
          <p:cNvSpPr txBox="1"/>
          <p:nvPr/>
        </p:nvSpPr>
        <p:spPr>
          <a:xfrm>
            <a:off x="640080" y="1664208"/>
            <a:ext cx="14173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3"/>
                </a:solidFill>
              </a:rPr>
              <a:t>Web / mobile app</a:t>
            </a:r>
            <a:endParaRPr lang="en-US" sz="1300" dirty="0"/>
          </a:p>
        </p:txBody>
      </p:sp>
      <p:sp>
        <p:nvSpPr>
          <p:cNvPr id="8" name="Part arrow 1"/>
          <p:cNvSpPr/>
          <p:nvPr/>
        </p:nvSpPr>
        <p:spPr>
          <a:xfrm>
            <a:off x="2267712" y="1737360"/>
            <a:ext cx="292608" cy="256032"/>
          </a:xfrm>
          <a:prstGeom prst="rightArrow">
            <a:avLst/>
          </a:prstGeom>
          <a:solidFill>
            <a:schemeClr val="accent4"/>
          </a:solidFill>
          <a:ln/>
        </p:spPr>
      </p:sp>
      <p:sp>
        <p:nvSpPr>
          <p:cNvPr id="9" name="Part 2 card"/>
          <p:cNvSpPr/>
          <p:nvPr/>
        </p:nvSpPr>
        <p:spPr>
          <a:xfrm>
            <a:off x="2578608" y="1188720"/>
            <a:ext cx="1783080" cy="1371600"/>
          </a:xfrm>
          <a:prstGeom prst="roundRect">
            <a:avLst>
              <a:gd name="adj" fmla="val 6667"/>
            </a:avLst>
          </a:prstGeom>
          <a:solidFill>
            <a:schemeClr val="bg2"/>
          </a:solidFill>
          <a:ln/>
        </p:spPr>
      </p:sp>
      <p:sp>
        <p:nvSpPr>
          <p:cNvPr id="10" name="Part 2 label"/>
          <p:cNvSpPr txBox="1"/>
          <p:nvPr/>
        </p:nvSpPr>
        <p:spPr>
          <a:xfrm>
            <a:off x="2761488" y="1325880"/>
            <a:ext cx="1417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API</a:t>
            </a:r>
            <a:endParaRPr lang="en-US" sz="1200" dirty="0"/>
          </a:p>
        </p:txBody>
      </p:sp>
      <p:sp>
        <p:nvSpPr>
          <p:cNvPr id="11" name="Part 2 text"/>
          <p:cNvSpPr txBox="1"/>
          <p:nvPr/>
        </p:nvSpPr>
        <p:spPr>
          <a:xfrm>
            <a:off x="2761488" y="1664208"/>
            <a:ext cx="14173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3"/>
                </a:solidFill>
              </a:rPr>
              <a:t>Your backend</a:t>
            </a:r>
            <a:endParaRPr lang="en-US" sz="1300" dirty="0"/>
          </a:p>
        </p:txBody>
      </p:sp>
      <p:sp>
        <p:nvSpPr>
          <p:cNvPr id="12" name="Part arrow 2"/>
          <p:cNvSpPr/>
          <p:nvPr/>
        </p:nvSpPr>
        <p:spPr>
          <a:xfrm>
            <a:off x="4389120" y="1737360"/>
            <a:ext cx="292608" cy="256032"/>
          </a:xfrm>
          <a:prstGeom prst="rightArrow">
            <a:avLst/>
          </a:prstGeom>
          <a:solidFill>
            <a:schemeClr val="accent4"/>
          </a:solidFill>
          <a:ln/>
        </p:spPr>
      </p:sp>
      <p:sp>
        <p:nvSpPr>
          <p:cNvPr id="13" name="Part 3 card"/>
          <p:cNvSpPr/>
          <p:nvPr/>
        </p:nvSpPr>
        <p:spPr>
          <a:xfrm>
            <a:off x="4700016" y="1188720"/>
            <a:ext cx="1783080" cy="1371600"/>
          </a:xfrm>
          <a:prstGeom prst="roundRect">
            <a:avLst>
              <a:gd name="adj" fmla="val 6667"/>
            </a:avLst>
          </a:prstGeom>
          <a:solidFill>
            <a:schemeClr val="tx1"/>
          </a:solidFill>
          <a:ln/>
        </p:spPr>
      </p:sp>
      <p:sp>
        <p:nvSpPr>
          <p:cNvPr id="14" name="Part 3 label"/>
          <p:cNvSpPr txBox="1"/>
          <p:nvPr/>
        </p:nvSpPr>
        <p:spPr>
          <a:xfrm>
            <a:off x="4882896" y="1325880"/>
            <a:ext cx="1417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Brain</a:t>
            </a:r>
            <a:endParaRPr lang="en-US" sz="1200" dirty="0"/>
          </a:p>
        </p:txBody>
      </p:sp>
      <p:sp>
        <p:nvSpPr>
          <p:cNvPr id="15" name="Part 3 text"/>
          <p:cNvSpPr txBox="1"/>
          <p:nvPr/>
        </p:nvSpPr>
        <p:spPr>
          <a:xfrm>
            <a:off x="4882896" y="1664208"/>
            <a:ext cx="14173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4"/>
                </a:solidFill>
              </a:rPr>
              <a:t>Model, rules or agent</a:t>
            </a:r>
            <a:endParaRPr lang="en-US" sz="1300" dirty="0"/>
          </a:p>
        </p:txBody>
      </p:sp>
      <p:sp>
        <p:nvSpPr>
          <p:cNvPr id="16" name="Part arrow 3"/>
          <p:cNvSpPr/>
          <p:nvPr/>
        </p:nvSpPr>
        <p:spPr>
          <a:xfrm>
            <a:off x="6510528" y="1737360"/>
            <a:ext cx="292608" cy="256032"/>
          </a:xfrm>
          <a:prstGeom prst="rightArrow">
            <a:avLst/>
          </a:prstGeom>
          <a:solidFill>
            <a:schemeClr val="accent4"/>
          </a:solidFill>
          <a:ln/>
        </p:spPr>
      </p:sp>
      <p:sp>
        <p:nvSpPr>
          <p:cNvPr id="17" name="Part 4 card"/>
          <p:cNvSpPr/>
          <p:nvPr/>
        </p:nvSpPr>
        <p:spPr>
          <a:xfrm>
            <a:off x="6821424" y="1188720"/>
            <a:ext cx="1783080" cy="1371600"/>
          </a:xfrm>
          <a:prstGeom prst="roundRect">
            <a:avLst>
              <a:gd name="adj" fmla="val 6667"/>
            </a:avLst>
          </a:prstGeom>
          <a:solidFill>
            <a:schemeClr val="bg2"/>
          </a:solidFill>
          <a:ln/>
        </p:spPr>
      </p:sp>
      <p:sp>
        <p:nvSpPr>
          <p:cNvPr id="18" name="Part 4 label"/>
          <p:cNvSpPr txBox="1"/>
          <p:nvPr/>
        </p:nvSpPr>
        <p:spPr>
          <a:xfrm>
            <a:off x="7004304" y="1325880"/>
            <a:ext cx="1417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Data</a:t>
            </a:r>
            <a:endParaRPr lang="en-US" sz="1200" dirty="0"/>
          </a:p>
        </p:txBody>
      </p:sp>
      <p:sp>
        <p:nvSpPr>
          <p:cNvPr id="19" name="Part 4 text"/>
          <p:cNvSpPr txBox="1"/>
          <p:nvPr/>
        </p:nvSpPr>
        <p:spPr>
          <a:xfrm>
            <a:off x="7004304" y="1664208"/>
            <a:ext cx="14173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3"/>
                </a:solidFill>
              </a:rPr>
              <a:t>Database, files, APIs</a:t>
            </a:r>
            <a:endParaRPr lang="en-US" sz="1300" dirty="0"/>
          </a:p>
        </p:txBody>
      </p:sp>
      <p:sp>
        <p:nvSpPr>
          <p:cNvPr id="20" name="Hard problem label"/>
          <p:cNvSpPr txBox="1"/>
          <p:nvPr/>
        </p:nvSpPr>
        <p:spPr>
          <a:xfrm>
            <a:off x="457200" y="28803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Hardest technical problem we solved</a:t>
            </a:r>
            <a:endParaRPr lang="en-US" sz="1400" dirty="0"/>
          </a:p>
        </p:txBody>
      </p:sp>
      <p:sp>
        <p:nvSpPr>
          <p:cNvPr id="21" name="Hard problem text"/>
          <p:cNvSpPr txBox="1"/>
          <p:nvPr/>
        </p:nvSpPr>
        <p:spPr>
          <a:xfrm>
            <a:off x="457200" y="32461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3"/>
                </a:solidFill>
              </a:rPr>
              <a:t>One or two lines on the trickiest part and how you solved it. Judges remember this.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143000" y="32004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Results</a:t>
            </a:r>
            <a:endParaRPr lang="en-US" sz="2600" dirty="0"/>
          </a:p>
        </p:txBody>
      </p:sp>
      <p:sp>
        <p:nvSpPr>
          <p:cNvPr id="3" name="Step number"/>
          <p:cNvSpPr/>
          <p:nvPr/>
        </p:nvSpPr>
        <p:spPr>
          <a:xfrm>
            <a:off x="457200" y="429768"/>
            <a:ext cx="530352" cy="329184"/>
          </a:xfrm>
          <a:prstGeom prst="roundRect">
            <a:avLst>
              <a:gd name="adj" fmla="val 22222"/>
            </a:avLst>
          </a:prstGeom>
          <a:solidFill>
            <a:schemeClr val="accent1"/>
          </a:solidFill>
          <a:ln/>
        </p:spPr>
      </p:sp>
      <p:sp>
        <p:nvSpPr>
          <p:cNvPr id="4" name="Step number text"/>
          <p:cNvSpPr txBox="1"/>
          <p:nvPr/>
        </p:nvSpPr>
        <p:spPr>
          <a:xfrm>
            <a:off x="457200" y="429768"/>
            <a:ext cx="53035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05</a:t>
            </a:r>
            <a:endParaRPr lang="en-US" sz="1300" dirty="0"/>
          </a:p>
        </p:txBody>
      </p:sp>
      <p:sp>
        <p:nvSpPr>
          <p:cNvPr id="5" name="Result 1 value"/>
          <p:cNvSpPr txBox="1"/>
          <p:nvPr/>
        </p:nvSpPr>
        <p:spPr>
          <a:xfrm>
            <a:off x="457200" y="1097280"/>
            <a:ext cx="2560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chemeClr val="tx1"/>
                </a:solidFill>
              </a:rPr>
              <a:t>92%</a:t>
            </a:r>
            <a:endParaRPr lang="en-US" sz="4000" dirty="0"/>
          </a:p>
        </p:txBody>
      </p:sp>
      <p:sp>
        <p:nvSpPr>
          <p:cNvPr id="6" name="Result 1 label"/>
          <p:cNvSpPr txBox="1"/>
          <p:nvPr/>
        </p:nvSpPr>
        <p:spPr>
          <a:xfrm>
            <a:off x="457200" y="192024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3"/>
                </a:solidFill>
              </a:rPr>
              <a:t>accuracy, success rate or another number you measured</a:t>
            </a:r>
            <a:endParaRPr lang="en-US" sz="1200" dirty="0"/>
          </a:p>
        </p:txBody>
      </p:sp>
      <p:sp>
        <p:nvSpPr>
          <p:cNvPr id="7" name="Result 2 value"/>
          <p:cNvSpPr txBox="1"/>
          <p:nvPr/>
        </p:nvSpPr>
        <p:spPr>
          <a:xfrm>
            <a:off x="3291840" y="1097280"/>
            <a:ext cx="2560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chemeClr val="tx1"/>
                </a:solidFill>
              </a:rPr>
              <a:t>3 s</a:t>
            </a:r>
            <a:endParaRPr lang="en-US" sz="4000" dirty="0"/>
          </a:p>
        </p:txBody>
      </p:sp>
      <p:sp>
        <p:nvSpPr>
          <p:cNvPr id="8" name="Result 2 label"/>
          <p:cNvSpPr txBox="1"/>
          <p:nvPr/>
        </p:nvSpPr>
        <p:spPr>
          <a:xfrm>
            <a:off x="3291840" y="192024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3"/>
                </a:solidFill>
              </a:rPr>
              <a:t>speed, cost or time saved</a:t>
            </a:r>
            <a:endParaRPr lang="en-US" sz="1200" dirty="0"/>
          </a:p>
        </p:txBody>
      </p:sp>
      <p:sp>
        <p:nvSpPr>
          <p:cNvPr id="9" name="Result 3 value"/>
          <p:cNvSpPr txBox="1"/>
          <p:nvPr/>
        </p:nvSpPr>
        <p:spPr>
          <a:xfrm>
            <a:off x="6126480" y="1097280"/>
            <a:ext cx="2560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chemeClr val="tx1"/>
                </a:solidFill>
              </a:rPr>
              <a:t>12</a:t>
            </a:r>
            <a:endParaRPr lang="en-US" sz="4000" dirty="0"/>
          </a:p>
        </p:txBody>
      </p:sp>
      <p:sp>
        <p:nvSpPr>
          <p:cNvPr id="10" name="Result 3 label"/>
          <p:cNvSpPr txBox="1"/>
          <p:nvPr/>
        </p:nvSpPr>
        <p:spPr>
          <a:xfrm>
            <a:off x="6126480" y="192024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3"/>
                </a:solidFill>
              </a:rPr>
              <a:t>users who tried it during the hackathon, or tests passed</a:t>
            </a:r>
            <a:endParaRPr lang="en-US" sz="1200" dirty="0"/>
          </a:p>
        </p:txBody>
      </p:sp>
      <p:sp>
        <p:nvSpPr>
          <p:cNvPr id="11" name="Evidence card"/>
          <p:cNvSpPr/>
          <p:nvPr/>
        </p:nvSpPr>
        <p:spPr>
          <a:xfrm>
            <a:off x="457200" y="2788920"/>
            <a:ext cx="8229600" cy="1417320"/>
          </a:xfrm>
          <a:prstGeom prst="roundRect">
            <a:avLst>
              <a:gd name="adj" fmla="val 6452"/>
            </a:avLst>
          </a:prstGeom>
          <a:solidFill>
            <a:schemeClr val="bg2"/>
          </a:solidFill>
          <a:ln/>
        </p:spPr>
      </p:sp>
      <p:sp>
        <p:nvSpPr>
          <p:cNvPr id="12" name="Evidence label"/>
          <p:cNvSpPr txBox="1"/>
          <p:nvPr/>
        </p:nvSpPr>
        <p:spPr>
          <a:xfrm>
            <a:off x="640080" y="2926080"/>
            <a:ext cx="7863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How we know it works</a:t>
            </a:r>
            <a:endParaRPr lang="en-US" sz="1200" dirty="0"/>
          </a:p>
        </p:txBody>
      </p:sp>
      <p:sp>
        <p:nvSpPr>
          <p:cNvPr id="13" name="Evidence text"/>
          <p:cNvSpPr txBox="1"/>
          <p:nvPr/>
        </p:nvSpPr>
        <p:spPr>
          <a:xfrm>
            <a:off x="640080" y="3264408"/>
            <a:ext cx="78638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3"/>
                </a:solidFill>
              </a:rPr>
              <a:t>Say how you measured the numbers above: test set, user trials, benchmarks. If something doesn't work yet, say so.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143000" y="32004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What's next</a:t>
            </a:r>
            <a:endParaRPr lang="en-US" sz="2600" dirty="0"/>
          </a:p>
        </p:txBody>
      </p:sp>
      <p:sp>
        <p:nvSpPr>
          <p:cNvPr id="3" name="Step number"/>
          <p:cNvSpPr/>
          <p:nvPr/>
        </p:nvSpPr>
        <p:spPr>
          <a:xfrm>
            <a:off x="457200" y="429768"/>
            <a:ext cx="530352" cy="329184"/>
          </a:xfrm>
          <a:prstGeom prst="roundRect">
            <a:avLst>
              <a:gd name="adj" fmla="val 22222"/>
            </a:avLst>
          </a:prstGeom>
          <a:solidFill>
            <a:schemeClr val="accent1"/>
          </a:solidFill>
          <a:ln/>
        </p:spPr>
      </p:sp>
      <p:sp>
        <p:nvSpPr>
          <p:cNvPr id="4" name="Step number text"/>
          <p:cNvSpPr txBox="1"/>
          <p:nvPr/>
        </p:nvSpPr>
        <p:spPr>
          <a:xfrm>
            <a:off x="457200" y="429768"/>
            <a:ext cx="53035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06</a:t>
            </a:r>
            <a:endParaRPr lang="en-US" sz="1300" dirty="0"/>
          </a:p>
        </p:txBody>
      </p:sp>
      <p:sp>
        <p:nvSpPr>
          <p:cNvPr id="5" name="Next 1 circle"/>
          <p:cNvSpPr/>
          <p:nvPr/>
        </p:nvSpPr>
        <p:spPr>
          <a:xfrm>
            <a:off x="457200" y="118872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6" name="Next 1 circle text"/>
          <p:cNvSpPr txBox="1"/>
          <p:nvPr/>
        </p:nvSpPr>
        <p:spPr>
          <a:xfrm>
            <a:off x="457200" y="11887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1</a:t>
            </a:r>
            <a:endParaRPr lang="en-US" sz="1400" dirty="0"/>
          </a:p>
        </p:txBody>
      </p:sp>
      <p:sp>
        <p:nvSpPr>
          <p:cNvPr id="7" name="Next 1 text"/>
          <p:cNvSpPr txBox="1"/>
          <p:nvPr/>
        </p:nvSpPr>
        <p:spPr>
          <a:xfrm>
            <a:off x="457200" y="1783080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Next month
</a:t>
            </a:r>
            <a:pPr indent="0" marL="0">
              <a:buNone/>
            </a:pPr>
            <a:r>
              <a:rPr lang="en-US" sz="1200" dirty="0">
                <a:solidFill>
                  <a:schemeClr val="accent3"/>
                </a:solidFill>
              </a:rPr>
              <a:t>The first thing you would build or test</a:t>
            </a:r>
            <a:endParaRPr lang="en-US" sz="1400" dirty="0"/>
          </a:p>
        </p:txBody>
      </p:sp>
      <p:sp>
        <p:nvSpPr>
          <p:cNvPr id="8" name="Next 2 circle"/>
          <p:cNvSpPr/>
          <p:nvPr/>
        </p:nvSpPr>
        <p:spPr>
          <a:xfrm>
            <a:off x="3246120" y="118872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9" name="Next 2 circle text"/>
          <p:cNvSpPr txBox="1"/>
          <p:nvPr/>
        </p:nvSpPr>
        <p:spPr>
          <a:xfrm>
            <a:off x="3246120" y="11887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2</a:t>
            </a:r>
            <a:endParaRPr lang="en-US" sz="1400" dirty="0"/>
          </a:p>
        </p:txBody>
      </p:sp>
      <p:sp>
        <p:nvSpPr>
          <p:cNvPr id="10" name="Next 2 text"/>
          <p:cNvSpPr txBox="1"/>
          <p:nvPr/>
        </p:nvSpPr>
        <p:spPr>
          <a:xfrm>
            <a:off x="3246120" y="1783080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In 3 months
</a:t>
            </a:r>
            <a:pPr indent="0" marL="0">
              <a:buNone/>
            </a:pPr>
            <a:r>
              <a:rPr lang="en-US" sz="1200" dirty="0">
                <a:solidFill>
                  <a:schemeClr val="accent3"/>
                </a:solidFill>
              </a:rPr>
              <a:t>Pilot with real users or a partner</a:t>
            </a:r>
            <a:endParaRPr lang="en-US" sz="1400" dirty="0"/>
          </a:p>
        </p:txBody>
      </p:sp>
      <p:sp>
        <p:nvSpPr>
          <p:cNvPr id="11" name="Next 3 circle"/>
          <p:cNvSpPr/>
          <p:nvPr/>
        </p:nvSpPr>
        <p:spPr>
          <a:xfrm>
            <a:off x="6035040" y="118872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2" name="Next 3 circle text"/>
          <p:cNvSpPr txBox="1"/>
          <p:nvPr/>
        </p:nvSpPr>
        <p:spPr>
          <a:xfrm>
            <a:off x="6035040" y="11887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3</a:t>
            </a:r>
            <a:endParaRPr lang="en-US" sz="1400" dirty="0"/>
          </a:p>
        </p:txBody>
      </p:sp>
      <p:sp>
        <p:nvSpPr>
          <p:cNvPr id="13" name="Next 3 text"/>
          <p:cNvSpPr txBox="1"/>
          <p:nvPr/>
        </p:nvSpPr>
        <p:spPr>
          <a:xfrm>
            <a:off x="6035040" y="1783080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In a year
</a:t>
            </a:r>
            <a:pPr indent="0" marL="0">
              <a:buNone/>
            </a:pPr>
            <a:r>
              <a:rPr lang="en-US" sz="1200" dirty="0">
                <a:solidFill>
                  <a:schemeClr val="accent3"/>
                </a:solidFill>
              </a:rPr>
              <a:t>Where this could go, and how it sustains itself</a:t>
            </a:r>
            <a:endParaRPr lang="en-US" sz="1400" dirty="0"/>
          </a:p>
        </p:txBody>
      </p:sp>
      <p:sp>
        <p:nvSpPr>
          <p:cNvPr id="14" name="Ask card"/>
          <p:cNvSpPr/>
          <p:nvPr/>
        </p:nvSpPr>
        <p:spPr>
          <a:xfrm>
            <a:off x="457200" y="2971800"/>
            <a:ext cx="8229600" cy="1234440"/>
          </a:xfrm>
          <a:prstGeom prst="roundRect">
            <a:avLst>
              <a:gd name="adj" fmla="val 7407"/>
            </a:avLst>
          </a:prstGeom>
          <a:solidFill>
            <a:schemeClr val="tx1"/>
          </a:solidFill>
          <a:ln/>
        </p:spPr>
      </p:sp>
      <p:sp>
        <p:nvSpPr>
          <p:cNvPr id="15" name="Ask label"/>
          <p:cNvSpPr txBox="1"/>
          <p:nvPr/>
        </p:nvSpPr>
        <p:spPr>
          <a:xfrm>
            <a:off x="640080" y="3108960"/>
            <a:ext cx="7863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Our ask</a:t>
            </a:r>
            <a:endParaRPr lang="en-US" sz="1200" dirty="0"/>
          </a:p>
        </p:txBody>
      </p:sp>
      <p:sp>
        <p:nvSpPr>
          <p:cNvPr id="16" name="Ask text"/>
          <p:cNvSpPr txBox="1"/>
          <p:nvPr/>
        </p:nvSpPr>
        <p:spPr>
          <a:xfrm>
            <a:off x="640080" y="3447288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4"/>
                </a:solidFill>
              </a:rPr>
              <a:t>What would help most: mentorship, a pilot partner, data access, cloud credits, an internship conversation.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502920"/>
            <a:ext cx="8046720" cy="36576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THANK YOU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1143000"/>
            <a:ext cx="804672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Team name</a:t>
            </a:r>
            <a:endParaRPr lang="en-US" sz="36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260604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Questions? Try it at your-demo-link.com</a:t>
            </a:r>
            <a:endParaRPr lang="en-US" sz="1800" dirty="0"/>
          </a:p>
        </p:txBody>
      </p:sp>
      <p:sp>
        <p:nvSpPr>
          <p:cNvPr id="5" name="GitHub link"/>
          <p:cNvSpPr txBox="1"/>
          <p:nvPr/>
        </p:nvSpPr>
        <p:spPr>
          <a:xfrm>
            <a:off x="548640" y="3520440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GitHub  </a:t>
            </a:r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github.com/team/repo</a:t>
            </a:r>
            <a:endParaRPr lang="en-US" sz="1100" dirty="0"/>
          </a:p>
        </p:txBody>
      </p:sp>
      <p:sp>
        <p:nvSpPr>
          <p:cNvPr id="6" name="Demo link"/>
          <p:cNvSpPr txBox="1"/>
          <p:nvPr/>
        </p:nvSpPr>
        <p:spPr>
          <a:xfrm>
            <a:off x="4572000" y="3520440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Demo  </a:t>
            </a:r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your-demo-link.com</a:t>
            </a:r>
            <a:endParaRPr lang="en-US" sz="1100" dirty="0"/>
          </a:p>
        </p:txBody>
      </p:sp>
      <p:sp>
        <p:nvSpPr>
          <p:cNvPr id="7" name="Video link"/>
          <p:cNvSpPr txBox="1"/>
          <p:nvPr/>
        </p:nvSpPr>
        <p:spPr>
          <a:xfrm>
            <a:off x="548640" y="4023360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Video  </a:t>
            </a:r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youtu.be/…</a:t>
            </a:r>
            <a:endParaRPr lang="en-US" sz="1100" dirty="0"/>
          </a:p>
        </p:txBody>
      </p:sp>
      <p:sp>
        <p:nvSpPr>
          <p:cNvPr id="8" name="Members link"/>
          <p:cNvSpPr txBox="1"/>
          <p:nvPr/>
        </p:nvSpPr>
        <p:spPr>
          <a:xfrm>
            <a:off x="4572000" y="4023360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Members  </a:t>
            </a:r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Name · Name · Name · Name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ack4Hack">
  <a:themeElements>
    <a:clrScheme name="Hack4Hack">
      <a:dk1>
        <a:srgbClr val="18181B"/>
      </a:dk1>
      <a:lt1>
        <a:srgbClr val="FFFFFF"/>
      </a:lt1>
      <a:dk2>
        <a:srgbClr val="3F3F46"/>
      </a:dk2>
      <a:lt2>
        <a:srgbClr val="F4F4F5"/>
      </a:lt2>
      <a:accent1>
        <a:srgbClr val="C6FF00"/>
      </a:accent1>
      <a:accent2>
        <a:srgbClr val="18181B"/>
      </a:accent2>
      <a:accent3>
        <a:srgbClr val="71717A"/>
      </a:accent3>
      <a:accent4>
        <a:srgbClr val="D4D4D8"/>
      </a:accent4>
      <a:accent5>
        <a:srgbClr val="4F46E5"/>
      </a:accent5>
      <a:accent6>
        <a:srgbClr val="16A34A"/>
      </a:accent6>
      <a:hlink>
        <a:srgbClr val="18181B"/>
      </a:hlink>
      <a:folHlink>
        <a:srgbClr val="3F3F46"/>
      </a:folHlink>
    </a:clrScheme>
    <a:fontScheme name="Hack4Hack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Hack4Hack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Hackathon final pitch template</dc:title>
  <dc:subject>PptxGenJS Presentation</dc:subject>
  <dc:creator>Hack4Hack</dc:creator>
  <cp:lastModifiedBy>Hack4Hack</cp:lastModifiedBy>
  <cp:revision>1</cp:revision>
  <dcterms:created xsi:type="dcterms:W3CDTF">2026-10-14T06:40:14Z</dcterms:created>
  <dcterms:modified xsi:type="dcterms:W3CDTF">2026-10-14T06:40:14Z</dcterms:modified>
</cp:coreProperties>
</file>