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dea" id="{cdfcdc13-d9c8-dfe2-13e7-96cded6a93d1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Judges see dozens of decks. Make the title the idea itself ("Voice triage for village clinics"), not a brand name alone. Fill every field the organizer asks for, such as the problem statement ID and team 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20% of your words here. A sharp problem with a real number beats a long list of features. Cite the number on the last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the outcome for the user, then the features. Three features are enough. Put a sketch or screenshot here if you have one: pictures beat paragraphs.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Judges check that you can actually build this in the time you have. Show the data flow simply; name real libraries and APIs, not buzzwords.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Naming your risks honestly earns trust. Keep the plan realistic for the hackathon's length: hours for a 24-hour event, weeks for a long online 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example numbers with your own and keep the source for each. If a hackathon asks for a separate references slide, move the right card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Titl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Free template from Hack4Hack · hack4hack.com/guides/hackathon-ppt-template (delete this line)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Section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68880"/>
            <a:ext cx="804672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HACKATHON NAME · IDEA SUBMISSION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Your idea title in 6–8 words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line: what it does, and for whom</a:t>
            </a:r>
            <a:endParaRPr lang="en-US" sz="1800" dirty="0"/>
          </a:p>
        </p:txBody>
      </p:sp>
      <p:sp>
        <p:nvSpPr>
          <p:cNvPr id="5" name="Problem statement field"/>
          <p:cNvSpPr txBox="1"/>
          <p:nvPr/>
        </p:nvSpPr>
        <p:spPr>
          <a:xfrm>
            <a:off x="54864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Problem statement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PS-ID · title</a:t>
            </a:r>
            <a:endParaRPr lang="en-US" sz="1100" dirty="0"/>
          </a:p>
        </p:txBody>
      </p:sp>
      <p:sp>
        <p:nvSpPr>
          <p:cNvPr id="6" name="Theme field"/>
          <p:cNvSpPr txBox="1"/>
          <p:nvPr/>
        </p:nvSpPr>
        <p:spPr>
          <a:xfrm>
            <a:off x="324612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Theme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e.g. HealthTech</a:t>
            </a:r>
            <a:endParaRPr lang="en-US" sz="1100" dirty="0"/>
          </a:p>
        </p:txBody>
      </p:sp>
      <p:sp>
        <p:nvSpPr>
          <p:cNvPr id="7" name="Team field"/>
          <p:cNvSpPr txBox="1"/>
          <p:nvPr/>
        </p:nvSpPr>
        <p:spPr>
          <a:xfrm>
            <a:off x="594360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Team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Team name</a:t>
            </a:r>
            <a:endParaRPr lang="en-US" sz="1100" dirty="0"/>
          </a:p>
        </p:txBody>
      </p:sp>
      <p:sp>
        <p:nvSpPr>
          <p:cNvPr id="8" name="Members field"/>
          <p:cNvSpPr txBox="1"/>
          <p:nvPr/>
        </p:nvSpPr>
        <p:spPr>
          <a:xfrm>
            <a:off x="548640" y="40233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Members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Name · Name · Name</a:t>
            </a:r>
            <a:endParaRPr lang="en-US" sz="1100" dirty="0"/>
          </a:p>
        </p:txBody>
      </p:sp>
      <p:sp>
        <p:nvSpPr>
          <p:cNvPr id="9" name="College field"/>
          <p:cNvSpPr txBox="1"/>
          <p:nvPr/>
        </p:nvSpPr>
        <p:spPr>
          <a:xfrm>
            <a:off x="3246120" y="40233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College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Institute name</a:t>
            </a:r>
            <a:endParaRPr lang="en-US" sz="1100" dirty="0"/>
          </a:p>
        </p:txBody>
      </p:sp>
      <p:sp>
        <p:nvSpPr>
          <p:cNvPr id="10" name="Category field"/>
          <p:cNvSpPr txBox="1"/>
          <p:nvPr/>
        </p:nvSpPr>
        <p:spPr>
          <a:xfrm>
            <a:off x="5943600" y="40233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Category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Software / Hardware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 problem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01</a:t>
            </a:r>
            <a:endParaRPr lang="en-US" sz="1300" dirty="0"/>
          </a:p>
        </p:txBody>
      </p:sp>
      <p:sp>
        <p:nvSpPr>
          <p:cNvPr id="5" name="Problem statement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One sentence a judge can repeat: </a:t>
            </a:r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Who struggles with what, and what it costs them today.</a:t>
            </a:r>
            <a:endParaRPr lang="en-US" sz="1500" dirty="0"/>
          </a:p>
        </p:txBody>
      </p:sp>
      <p:sp>
        <p:nvSpPr>
          <p:cNvPr id="6" name="Who card"/>
          <p:cNvSpPr/>
          <p:nvPr/>
        </p:nvSpPr>
        <p:spPr>
          <a:xfrm>
            <a:off x="457200" y="1874520"/>
            <a:ext cx="2651760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7" name="Who label"/>
          <p:cNvSpPr txBox="1"/>
          <p:nvPr/>
        </p:nvSpPr>
        <p:spPr>
          <a:xfrm>
            <a:off x="640080" y="20116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Who faces it</a:t>
            </a:r>
            <a:endParaRPr lang="en-US" sz="1200" dirty="0"/>
          </a:p>
        </p:txBody>
      </p:sp>
      <p:sp>
        <p:nvSpPr>
          <p:cNvPr id="8" name="Who text"/>
          <p:cNvSpPr txBox="1"/>
          <p:nvPr/>
        </p:nvSpPr>
        <p:spPr>
          <a:xfrm>
            <a:off x="640080" y="2350008"/>
            <a:ext cx="2286000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Describe the people affected: students, farmers, clinic staff… Be specific.</a:t>
            </a:r>
            <a:endParaRPr lang="en-US" sz="1300" dirty="0"/>
          </a:p>
        </p:txBody>
      </p:sp>
      <p:sp>
        <p:nvSpPr>
          <p:cNvPr id="9" name="How big card"/>
          <p:cNvSpPr/>
          <p:nvPr/>
        </p:nvSpPr>
        <p:spPr>
          <a:xfrm>
            <a:off x="3246120" y="1874520"/>
            <a:ext cx="2651760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/>
        </p:spPr>
      </p:sp>
      <p:sp>
        <p:nvSpPr>
          <p:cNvPr id="10" name="How big label"/>
          <p:cNvSpPr txBox="1"/>
          <p:nvPr/>
        </p:nvSpPr>
        <p:spPr>
          <a:xfrm>
            <a:off x="3429000" y="20116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How big it is</a:t>
            </a:r>
            <a:endParaRPr lang="en-US" sz="1200" dirty="0"/>
          </a:p>
        </p:txBody>
      </p:sp>
      <p:sp>
        <p:nvSpPr>
          <p:cNvPr id="11" name="How big text"/>
          <p:cNvSpPr txBox="1"/>
          <p:nvPr/>
        </p:nvSpPr>
        <p:spPr>
          <a:xfrm>
            <a:off x="3429000" y="2350008"/>
            <a:ext cx="2286000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One number with a source: how many people, how much time or money is lost.</a:t>
            </a:r>
            <a:endParaRPr lang="en-US" sz="1300" dirty="0"/>
          </a:p>
        </p:txBody>
      </p:sp>
      <p:sp>
        <p:nvSpPr>
          <p:cNvPr id="12" name="Today card"/>
          <p:cNvSpPr/>
          <p:nvPr/>
        </p:nvSpPr>
        <p:spPr>
          <a:xfrm>
            <a:off x="6035040" y="1874520"/>
            <a:ext cx="26517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</p:spPr>
      </p:sp>
      <p:sp>
        <p:nvSpPr>
          <p:cNvPr id="13" name="Today label"/>
          <p:cNvSpPr txBox="1"/>
          <p:nvPr/>
        </p:nvSpPr>
        <p:spPr>
          <a:xfrm>
            <a:off x="6217920" y="20116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What they do today</a:t>
            </a:r>
            <a:endParaRPr lang="en-US" sz="1200" dirty="0"/>
          </a:p>
        </p:txBody>
      </p:sp>
      <p:sp>
        <p:nvSpPr>
          <p:cNvPr id="14" name="Today text"/>
          <p:cNvSpPr txBox="1"/>
          <p:nvPr/>
        </p:nvSpPr>
        <p:spPr>
          <a:xfrm>
            <a:off x="6217920" y="2350008"/>
            <a:ext cx="2286000" cy="1764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The current workaround, and why it fails. This is the gap your idea fills.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Our solution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02</a:t>
            </a:r>
            <a:endParaRPr lang="en-US" sz="1300" dirty="0"/>
          </a:p>
        </p:txBody>
      </p:sp>
      <p:sp>
        <p:nvSpPr>
          <p:cNvPr id="5" name="Solution summary"/>
          <p:cNvSpPr txBox="1"/>
          <p:nvPr/>
        </p:nvSpPr>
        <p:spPr>
          <a:xfrm>
            <a:off x="457200" y="10972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Explain the solution in 2–3 short lines: what the user does, what your product does for them, and the result they get.</a:t>
            </a:r>
            <a:endParaRPr lang="en-US" sz="1500" dirty="0"/>
          </a:p>
        </p:txBody>
      </p:sp>
      <p:sp>
        <p:nvSpPr>
          <p:cNvPr id="6" name="Feature 1 circle"/>
          <p:cNvSpPr/>
          <p:nvPr/>
        </p:nvSpPr>
        <p:spPr>
          <a:xfrm>
            <a:off x="457200" y="2331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Feature 1 circle text"/>
          <p:cNvSpPr txBox="1"/>
          <p:nvPr/>
        </p:nvSpPr>
        <p:spPr>
          <a:xfrm>
            <a:off x="457200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Feature 1 text"/>
          <p:cNvSpPr txBox="1"/>
          <p:nvPr/>
        </p:nvSpPr>
        <p:spPr>
          <a:xfrm>
            <a:off x="1051560" y="228600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Key feature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it does, in one line</a:t>
            </a:r>
            <a:endParaRPr lang="en-US" sz="1400" dirty="0"/>
          </a:p>
        </p:txBody>
      </p:sp>
      <p:sp>
        <p:nvSpPr>
          <p:cNvPr id="9" name="Feature 2 circle"/>
          <p:cNvSpPr/>
          <p:nvPr/>
        </p:nvSpPr>
        <p:spPr>
          <a:xfrm>
            <a:off x="457200" y="30175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Feature 2 circle text"/>
          <p:cNvSpPr txBox="1"/>
          <p:nvPr/>
        </p:nvSpPr>
        <p:spPr>
          <a:xfrm>
            <a:off x="4572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Feature 2 text"/>
          <p:cNvSpPr txBox="1"/>
          <p:nvPr/>
        </p:nvSpPr>
        <p:spPr>
          <a:xfrm>
            <a:off x="1051560" y="297180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Key feature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it does, in one line</a:t>
            </a:r>
            <a:endParaRPr lang="en-US" sz="1400" dirty="0"/>
          </a:p>
        </p:txBody>
      </p:sp>
      <p:sp>
        <p:nvSpPr>
          <p:cNvPr id="12" name="Feature 3 circle"/>
          <p:cNvSpPr/>
          <p:nvPr/>
        </p:nvSpPr>
        <p:spPr>
          <a:xfrm>
            <a:off x="457200" y="37033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Feature 3 circle text"/>
          <p:cNvSpPr txBox="1"/>
          <p:nvPr/>
        </p:nvSpPr>
        <p:spPr>
          <a:xfrm>
            <a:off x="45720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Feature 3 text"/>
          <p:cNvSpPr txBox="1"/>
          <p:nvPr/>
        </p:nvSpPr>
        <p:spPr>
          <a:xfrm>
            <a:off x="1051560" y="365760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Key feature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What it does, in one line</a:t>
            </a:r>
            <a:endParaRPr lang="en-US" sz="1400" dirty="0"/>
          </a:p>
        </p:txBody>
      </p:sp>
      <p:sp>
        <p:nvSpPr>
          <p:cNvPr id="15" name="Different card"/>
          <p:cNvSpPr/>
          <p:nvPr/>
        </p:nvSpPr>
        <p:spPr>
          <a:xfrm>
            <a:off x="5577840" y="1097280"/>
            <a:ext cx="3108960" cy="320040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</p:spPr>
      </p:sp>
      <p:sp>
        <p:nvSpPr>
          <p:cNvPr id="16" name="Different label"/>
          <p:cNvSpPr txBox="1"/>
          <p:nvPr/>
        </p:nvSpPr>
        <p:spPr>
          <a:xfrm>
            <a:off x="5760720" y="123444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What makes it different</a:t>
            </a:r>
            <a:endParaRPr lang="en-US" sz="1200" dirty="0"/>
          </a:p>
        </p:txBody>
      </p:sp>
      <p:sp>
        <p:nvSpPr>
          <p:cNvPr id="17" name="Different text"/>
          <p:cNvSpPr txBox="1"/>
          <p:nvPr/>
        </p:nvSpPr>
        <p:spPr>
          <a:xfrm>
            <a:off x="5760720" y="1572768"/>
            <a:ext cx="2743200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Name the closest existing solution and say, in one or two lines, what you do that it doesn't. Novelty is usually 15–25% of the score.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How it works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03</a:t>
            </a:r>
            <a:endParaRPr lang="en-US" sz="1300" dirty="0"/>
          </a:p>
        </p:txBody>
      </p:sp>
      <p:sp>
        <p:nvSpPr>
          <p:cNvPr id="5" name="Flow 1 card"/>
          <p:cNvSpPr/>
          <p:nvPr/>
        </p:nvSpPr>
        <p:spPr>
          <a:xfrm>
            <a:off x="457200" y="1143000"/>
            <a:ext cx="1783080" cy="1645920"/>
          </a:xfrm>
          <a:prstGeom prst="roundRect">
            <a:avLst>
              <a:gd name="adj" fmla="val 5556"/>
            </a:avLst>
          </a:prstGeom>
          <a:solidFill>
            <a:schemeClr val="bg2"/>
          </a:solidFill>
          <a:ln/>
        </p:spPr>
      </p:sp>
      <p:sp>
        <p:nvSpPr>
          <p:cNvPr id="6" name="Flow 1 label"/>
          <p:cNvSpPr txBox="1"/>
          <p:nvPr/>
        </p:nvSpPr>
        <p:spPr>
          <a:xfrm>
            <a:off x="640080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Input</a:t>
            </a:r>
            <a:endParaRPr lang="en-US" sz="1200" dirty="0"/>
          </a:p>
        </p:txBody>
      </p:sp>
      <p:sp>
        <p:nvSpPr>
          <p:cNvPr id="7" name="Flow 1 text"/>
          <p:cNvSpPr txBox="1"/>
          <p:nvPr/>
        </p:nvSpPr>
        <p:spPr>
          <a:xfrm>
            <a:off x="640080" y="1618488"/>
            <a:ext cx="1417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What goes in: a photo, a form, sensor data…</a:t>
            </a:r>
            <a:endParaRPr lang="en-US" sz="1300" dirty="0"/>
          </a:p>
        </p:txBody>
      </p:sp>
      <p:sp>
        <p:nvSpPr>
          <p:cNvPr id="8" name="Flow arrow 1"/>
          <p:cNvSpPr/>
          <p:nvPr/>
        </p:nvSpPr>
        <p:spPr>
          <a:xfrm>
            <a:off x="2267712" y="182880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9" name="Flow 2 card"/>
          <p:cNvSpPr/>
          <p:nvPr/>
        </p:nvSpPr>
        <p:spPr>
          <a:xfrm>
            <a:off x="2578608" y="1143000"/>
            <a:ext cx="1783080" cy="1645920"/>
          </a:xfrm>
          <a:prstGeom prst="roundRect">
            <a:avLst>
              <a:gd name="adj" fmla="val 5556"/>
            </a:avLst>
          </a:prstGeom>
          <a:solidFill>
            <a:schemeClr val="tx1"/>
          </a:solidFill>
          <a:ln/>
        </p:spPr>
      </p:sp>
      <p:sp>
        <p:nvSpPr>
          <p:cNvPr id="10" name="Flow 2 label"/>
          <p:cNvSpPr txBox="1"/>
          <p:nvPr/>
        </p:nvSpPr>
        <p:spPr>
          <a:xfrm>
            <a:off x="2761488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Process</a:t>
            </a:r>
            <a:endParaRPr lang="en-US" sz="1200" dirty="0"/>
          </a:p>
        </p:txBody>
      </p:sp>
      <p:sp>
        <p:nvSpPr>
          <p:cNvPr id="11" name="Flow 2 text"/>
          <p:cNvSpPr txBox="1"/>
          <p:nvPr/>
        </p:nvSpPr>
        <p:spPr>
          <a:xfrm>
            <a:off x="2761488" y="1618488"/>
            <a:ext cx="1417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What your system does with it: model, rules, APIs</a:t>
            </a:r>
            <a:endParaRPr lang="en-US" sz="1300" dirty="0"/>
          </a:p>
        </p:txBody>
      </p:sp>
      <p:sp>
        <p:nvSpPr>
          <p:cNvPr id="12" name="Flow arrow 2"/>
          <p:cNvSpPr/>
          <p:nvPr/>
        </p:nvSpPr>
        <p:spPr>
          <a:xfrm>
            <a:off x="4389120" y="182880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3" name="Flow 3 card"/>
          <p:cNvSpPr/>
          <p:nvPr/>
        </p:nvSpPr>
        <p:spPr>
          <a:xfrm>
            <a:off x="4700016" y="1143000"/>
            <a:ext cx="1783080" cy="1645920"/>
          </a:xfrm>
          <a:prstGeom prst="roundRect">
            <a:avLst>
              <a:gd name="adj" fmla="val 5556"/>
            </a:avLst>
          </a:prstGeom>
          <a:solidFill>
            <a:schemeClr val="bg2"/>
          </a:solidFill>
          <a:ln/>
        </p:spPr>
      </p:sp>
      <p:sp>
        <p:nvSpPr>
          <p:cNvPr id="14" name="Flow 3 label"/>
          <p:cNvSpPr txBox="1"/>
          <p:nvPr/>
        </p:nvSpPr>
        <p:spPr>
          <a:xfrm>
            <a:off x="4882896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Output</a:t>
            </a:r>
            <a:endParaRPr lang="en-US" sz="1200" dirty="0"/>
          </a:p>
        </p:txBody>
      </p:sp>
      <p:sp>
        <p:nvSpPr>
          <p:cNvPr id="15" name="Flow 3 text"/>
          <p:cNvSpPr txBox="1"/>
          <p:nvPr/>
        </p:nvSpPr>
        <p:spPr>
          <a:xfrm>
            <a:off x="4882896" y="1618488"/>
            <a:ext cx="1417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What the user gets back</a:t>
            </a:r>
            <a:endParaRPr lang="en-US" sz="1300" dirty="0"/>
          </a:p>
        </p:txBody>
      </p:sp>
      <p:sp>
        <p:nvSpPr>
          <p:cNvPr id="16" name="Flow arrow 3"/>
          <p:cNvSpPr/>
          <p:nvPr/>
        </p:nvSpPr>
        <p:spPr>
          <a:xfrm>
            <a:off x="6510528" y="182880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7" name="Flow 4 card"/>
          <p:cNvSpPr/>
          <p:nvPr/>
        </p:nvSpPr>
        <p:spPr>
          <a:xfrm>
            <a:off x="6821424" y="1143000"/>
            <a:ext cx="1783080" cy="1645920"/>
          </a:xfrm>
          <a:prstGeom prst="roundRect">
            <a:avLst>
              <a:gd name="adj" fmla="val 5556"/>
            </a:avLst>
          </a:prstGeom>
          <a:solidFill>
            <a:schemeClr val="bg2"/>
          </a:solidFill>
          <a:ln/>
        </p:spPr>
      </p:sp>
      <p:sp>
        <p:nvSpPr>
          <p:cNvPr id="18" name="Flow 4 label"/>
          <p:cNvSpPr txBox="1"/>
          <p:nvPr/>
        </p:nvSpPr>
        <p:spPr>
          <a:xfrm>
            <a:off x="7004304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Action</a:t>
            </a:r>
            <a:endParaRPr lang="en-US" sz="1200" dirty="0"/>
          </a:p>
        </p:txBody>
      </p:sp>
      <p:sp>
        <p:nvSpPr>
          <p:cNvPr id="19" name="Flow 4 text"/>
          <p:cNvSpPr txBox="1"/>
          <p:nvPr/>
        </p:nvSpPr>
        <p:spPr>
          <a:xfrm>
            <a:off x="7004304" y="1618488"/>
            <a:ext cx="1417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What changes for the user</a:t>
            </a:r>
            <a:endParaRPr lang="en-US" sz="1300" dirty="0"/>
          </a:p>
        </p:txBody>
      </p:sp>
      <p:sp>
        <p:nvSpPr>
          <p:cNvPr id="20" name="Tech stack label"/>
          <p:cNvSpPr txBox="1"/>
          <p:nvPr/>
        </p:nvSpPr>
        <p:spPr>
          <a:xfrm>
            <a:off x="45720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Tech stack</a:t>
            </a:r>
            <a:endParaRPr lang="en-US" sz="1400" dirty="0"/>
          </a:p>
        </p:txBody>
      </p:sp>
      <p:sp>
        <p:nvSpPr>
          <p:cNvPr id="21" name="Tech 1"/>
          <p:cNvSpPr/>
          <p:nvPr/>
        </p:nvSpPr>
        <p:spPr>
          <a:xfrm>
            <a:off x="457200" y="3520440"/>
            <a:ext cx="1367028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ch 1 text"/>
          <p:cNvSpPr txBox="1"/>
          <p:nvPr/>
        </p:nvSpPr>
        <p:spPr>
          <a:xfrm>
            <a:off x="457200" y="3520440"/>
            <a:ext cx="13670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Frontend: React</a:t>
            </a:r>
            <a:endParaRPr lang="en-US" sz="1100" dirty="0"/>
          </a:p>
        </p:txBody>
      </p:sp>
      <p:sp>
        <p:nvSpPr>
          <p:cNvPr id="23" name="Tech 2"/>
          <p:cNvSpPr/>
          <p:nvPr/>
        </p:nvSpPr>
        <p:spPr>
          <a:xfrm>
            <a:off x="1933956" y="3520440"/>
            <a:ext cx="1211580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ch 2 text"/>
          <p:cNvSpPr txBox="1"/>
          <p:nvPr/>
        </p:nvSpPr>
        <p:spPr>
          <a:xfrm>
            <a:off x="1933956" y="3520440"/>
            <a:ext cx="12115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Backend: Node</a:t>
            </a:r>
            <a:endParaRPr lang="en-US" sz="1100" dirty="0"/>
          </a:p>
        </p:txBody>
      </p:sp>
      <p:sp>
        <p:nvSpPr>
          <p:cNvPr id="25" name="Tech 3"/>
          <p:cNvSpPr/>
          <p:nvPr/>
        </p:nvSpPr>
        <p:spPr>
          <a:xfrm>
            <a:off x="3255264" y="3520440"/>
            <a:ext cx="1367028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6" name="Tech 3 text"/>
          <p:cNvSpPr txBox="1"/>
          <p:nvPr/>
        </p:nvSpPr>
        <p:spPr>
          <a:xfrm>
            <a:off x="3255264" y="3520440"/>
            <a:ext cx="13670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AI: model / API</a:t>
            </a:r>
            <a:endParaRPr lang="en-US" sz="1100" dirty="0"/>
          </a:p>
        </p:txBody>
      </p:sp>
      <p:sp>
        <p:nvSpPr>
          <p:cNvPr id="27" name="Tech 4"/>
          <p:cNvSpPr/>
          <p:nvPr/>
        </p:nvSpPr>
        <p:spPr>
          <a:xfrm>
            <a:off x="4732020" y="3520440"/>
            <a:ext cx="822960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ch 4 text"/>
          <p:cNvSpPr txBox="1"/>
          <p:nvPr/>
        </p:nvSpPr>
        <p:spPr>
          <a:xfrm>
            <a:off x="4732020" y="3520440"/>
            <a:ext cx="822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Database</a:t>
            </a:r>
            <a:endParaRPr lang="en-US" sz="1100" dirty="0"/>
          </a:p>
        </p:txBody>
      </p:sp>
      <p:sp>
        <p:nvSpPr>
          <p:cNvPr id="29" name="Tech 5"/>
          <p:cNvSpPr/>
          <p:nvPr/>
        </p:nvSpPr>
        <p:spPr>
          <a:xfrm>
            <a:off x="5664708" y="3520440"/>
            <a:ext cx="745236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0" name="Tech 5 text"/>
          <p:cNvSpPr txBox="1"/>
          <p:nvPr/>
        </p:nvSpPr>
        <p:spPr>
          <a:xfrm>
            <a:off x="5664708" y="3520440"/>
            <a:ext cx="7452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Hosting</a:t>
            </a:r>
            <a:endParaRPr lang="en-US" sz="1100" dirty="0"/>
          </a:p>
        </p:txBody>
      </p:sp>
      <p:sp>
        <p:nvSpPr>
          <p:cNvPr id="31" name="Tech stack hint"/>
          <p:cNvSpPr txBox="1"/>
          <p:nvPr/>
        </p:nvSpPr>
        <p:spPr>
          <a:xfrm>
            <a:off x="457200" y="3977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Replace the chips with what you will really use. Add an architecture diagram if you have room.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Feasibility and plan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04</a:t>
            </a:r>
            <a:endParaRPr lang="en-US" sz="1300" dirty="0"/>
          </a:p>
        </p:txBody>
      </p:sp>
      <p:graphicFrame>
        <p:nvGraphicFramePr>
          <p:cNvPr id="6" name="Risk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484632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9260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Risk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How we handle it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No public dataset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Use X open data + 200 labelled samples we collect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Model is slow on phones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Run inference on the server; cache results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Users need to trust it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Show the reason behind every answer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Plan label"/>
          <p:cNvSpPr txBox="1"/>
          <p:nvPr/>
        </p:nvSpPr>
        <p:spPr>
          <a:xfrm>
            <a:off x="5669280" y="11430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Build plan</a:t>
            </a:r>
            <a:endParaRPr lang="en-US" sz="1400" dirty="0"/>
          </a:p>
        </p:txBody>
      </p:sp>
      <p:sp>
        <p:nvSpPr>
          <p:cNvPr id="7" name="Plan 1 circle"/>
          <p:cNvSpPr/>
          <p:nvPr/>
        </p:nvSpPr>
        <p:spPr>
          <a:xfrm>
            <a:off x="5669280" y="16002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Plan 1 circle text"/>
          <p:cNvSpPr txBox="1"/>
          <p:nvPr/>
        </p:nvSpPr>
        <p:spPr>
          <a:xfrm>
            <a:off x="566928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Plan 1 text"/>
          <p:cNvSpPr txBox="1"/>
          <p:nvPr/>
        </p:nvSpPr>
        <p:spPr>
          <a:xfrm>
            <a:off x="6263640" y="15544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 1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Core flow working end to end</a:t>
            </a:r>
            <a:endParaRPr lang="en-US" sz="1300" dirty="0"/>
          </a:p>
        </p:txBody>
      </p:sp>
      <p:sp>
        <p:nvSpPr>
          <p:cNvPr id="10" name="Plan 2 circle"/>
          <p:cNvSpPr/>
          <p:nvPr/>
        </p:nvSpPr>
        <p:spPr>
          <a:xfrm>
            <a:off x="5669280" y="2468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Plan 2 circle text"/>
          <p:cNvSpPr txBox="1"/>
          <p:nvPr/>
        </p:nvSpPr>
        <p:spPr>
          <a:xfrm>
            <a:off x="5669280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Plan 2 text"/>
          <p:cNvSpPr txBox="1"/>
          <p:nvPr/>
        </p:nvSpPr>
        <p:spPr>
          <a:xfrm>
            <a:off x="6263640" y="24231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 2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Main features + real data</a:t>
            </a:r>
            <a:endParaRPr lang="en-US" sz="1300" dirty="0"/>
          </a:p>
        </p:txBody>
      </p:sp>
      <p:sp>
        <p:nvSpPr>
          <p:cNvPr id="13" name="Plan 3 circle"/>
          <p:cNvSpPr/>
          <p:nvPr/>
        </p:nvSpPr>
        <p:spPr>
          <a:xfrm>
            <a:off x="5669280" y="33375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Plan 3 circle text"/>
          <p:cNvSpPr txBox="1"/>
          <p:nvPr/>
        </p:nvSpPr>
        <p:spPr>
          <a:xfrm>
            <a:off x="5669280" y="3337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Plan 3 text"/>
          <p:cNvSpPr txBox="1"/>
          <p:nvPr/>
        </p:nvSpPr>
        <p:spPr>
          <a:xfrm>
            <a:off x="6263640" y="329184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Final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Polish, test, record the demo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Impact and benefits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05</a:t>
            </a:r>
            <a:endParaRPr lang="en-US" sz="1300" dirty="0"/>
          </a:p>
        </p:txBody>
      </p:sp>
      <p:sp>
        <p:nvSpPr>
          <p:cNvPr id="5" name="Reach value"/>
          <p:cNvSpPr txBox="1"/>
          <p:nvPr/>
        </p:nvSpPr>
        <p:spPr>
          <a:xfrm>
            <a:off x="457200" y="105156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10,000+</a:t>
            </a:r>
            <a:endParaRPr lang="en-US" sz="4000" dirty="0"/>
          </a:p>
        </p:txBody>
      </p:sp>
      <p:sp>
        <p:nvSpPr>
          <p:cNvPr id="6" name="Reach label"/>
          <p:cNvSpPr txBox="1"/>
          <p:nvPr/>
        </p:nvSpPr>
        <p:spPr>
          <a:xfrm>
            <a:off x="457200" y="18745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people who could use it in year one (your estimate, with the reasoning)</a:t>
            </a:r>
            <a:endParaRPr lang="en-US" sz="1200" dirty="0"/>
          </a:p>
        </p:txBody>
      </p:sp>
      <p:sp>
        <p:nvSpPr>
          <p:cNvPr id="7" name="Saving value"/>
          <p:cNvSpPr txBox="1"/>
          <p:nvPr/>
        </p:nvSpPr>
        <p:spPr>
          <a:xfrm>
            <a:off x="3291840" y="105156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40%</a:t>
            </a:r>
            <a:endParaRPr lang="en-US" sz="4000" dirty="0"/>
          </a:p>
        </p:txBody>
      </p:sp>
      <p:sp>
        <p:nvSpPr>
          <p:cNvPr id="8" name="Saving label"/>
          <p:cNvSpPr txBox="1"/>
          <p:nvPr/>
        </p:nvSpPr>
        <p:spPr>
          <a:xfrm>
            <a:off x="3291840" y="18745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less time or cost than today's way (measured or estimated)</a:t>
            </a:r>
            <a:endParaRPr lang="en-US" sz="1200" dirty="0"/>
          </a:p>
        </p:txBody>
      </p:sp>
      <p:sp>
        <p:nvSpPr>
          <p:cNvPr id="9" name="Cost value"/>
          <p:cNvSpPr txBox="1"/>
          <p:nvPr/>
        </p:nvSpPr>
        <p:spPr>
          <a:xfrm>
            <a:off x="6126480" y="105156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₹0</a:t>
            </a:r>
            <a:endParaRPr lang="en-US" sz="4000" dirty="0"/>
          </a:p>
        </p:txBody>
      </p:sp>
      <p:sp>
        <p:nvSpPr>
          <p:cNvPr id="10" name="Cost label"/>
          <p:cNvSpPr txBox="1"/>
          <p:nvPr/>
        </p:nvSpPr>
        <p:spPr>
          <a:xfrm>
            <a:off x="6126480" y="18745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cost to the user, or your simple pricing</a:t>
            </a:r>
            <a:endParaRPr lang="en-US" sz="1200" dirty="0"/>
          </a:p>
        </p:txBody>
      </p:sp>
      <p:sp>
        <p:nvSpPr>
          <p:cNvPr id="11" name="Benefits card"/>
          <p:cNvSpPr/>
          <p:nvPr/>
        </p:nvSpPr>
        <p:spPr>
          <a:xfrm>
            <a:off x="457200" y="2743200"/>
            <a:ext cx="402336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/>
        </p:spPr>
      </p:sp>
      <p:sp>
        <p:nvSpPr>
          <p:cNvPr id="12" name="Benefits label"/>
          <p:cNvSpPr txBox="1"/>
          <p:nvPr/>
        </p:nvSpPr>
        <p:spPr>
          <a:xfrm>
            <a:off x="640080" y="288036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Social, economic and environmental benefits</a:t>
            </a:r>
            <a:endParaRPr lang="en-US" sz="1200" dirty="0"/>
          </a:p>
        </p:txBody>
      </p:sp>
      <p:sp>
        <p:nvSpPr>
          <p:cNvPr id="13" name="Benefits text"/>
          <p:cNvSpPr txBox="1"/>
          <p:nvPr/>
        </p:nvSpPr>
        <p:spPr>
          <a:xfrm>
            <a:off x="640080" y="3218688"/>
            <a:ext cx="36576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Two or three concrete benefits. Who is better off, and how?</a:t>
            </a:r>
            <a:endParaRPr lang="en-US" sz="1300" dirty="0"/>
          </a:p>
        </p:txBody>
      </p:sp>
      <p:sp>
        <p:nvSpPr>
          <p:cNvPr id="14" name="References card"/>
          <p:cNvSpPr/>
          <p:nvPr/>
        </p:nvSpPr>
        <p:spPr>
          <a:xfrm>
            <a:off x="4663440" y="2743200"/>
            <a:ext cx="402336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/>
        </p:spPr>
      </p:sp>
      <p:sp>
        <p:nvSpPr>
          <p:cNvPr id="15" name="References label"/>
          <p:cNvSpPr txBox="1"/>
          <p:nvPr/>
        </p:nvSpPr>
        <p:spPr>
          <a:xfrm>
            <a:off x="4846320" y="288036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Research and references</a:t>
            </a:r>
            <a:endParaRPr lang="en-US" sz="1200" dirty="0"/>
          </a:p>
        </p:txBody>
      </p:sp>
      <p:sp>
        <p:nvSpPr>
          <p:cNvPr id="16" name="References text"/>
          <p:cNvSpPr txBox="1"/>
          <p:nvPr/>
        </p:nvSpPr>
        <p:spPr>
          <a:xfrm>
            <a:off x="4846320" y="3218688"/>
            <a:ext cx="36576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Links for your numbers and the work you build on: reports, papers, datasets, existing products.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ck4Hack">
  <a:themeElements>
    <a:clrScheme name="Hack4Hack">
      <a:dk1>
        <a:srgbClr val="18181B"/>
      </a:dk1>
      <a:lt1>
        <a:srgbClr val="FFFFFF"/>
      </a:lt1>
      <a:dk2>
        <a:srgbClr val="3F3F46"/>
      </a:dk2>
      <a:lt2>
        <a:srgbClr val="F4F4F5"/>
      </a:lt2>
      <a:accent1>
        <a:srgbClr val="C6FF00"/>
      </a:accent1>
      <a:accent2>
        <a:srgbClr val="18181B"/>
      </a:accent2>
      <a:accent3>
        <a:srgbClr val="71717A"/>
      </a:accent3>
      <a:accent4>
        <a:srgbClr val="D4D4D8"/>
      </a:accent4>
      <a:accent5>
        <a:srgbClr val="4F46E5"/>
      </a:accent5>
      <a:accent6>
        <a:srgbClr val="16A34A"/>
      </a:accent6>
      <a:hlink>
        <a:srgbClr val="18181B"/>
      </a:hlink>
      <a:folHlink>
        <a:srgbClr val="3F3F46"/>
      </a:folHlink>
    </a:clrScheme>
    <a:fontScheme name="Hack4Hack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Hack4Hack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Hackathon idea submission template</dc:title>
  <dc:subject>PptxGenJS Presentation</dc:subject>
  <dc:creator>Hack4Hack</dc:creator>
  <cp:lastModifiedBy>Hack4Hack</cp:lastModifiedBy>
  <cp:revision>1</cp:revision>
  <dcterms:created xsi:type="dcterms:W3CDTF">2026-10-14T06:40:14Z</dcterms:created>
  <dcterms:modified xsi:type="dcterms:W3CDTF">2026-10-14T06:40:14Z</dcterms:modified>
</cp:coreProperties>
</file>